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75" d="100"/>
          <a:sy n="75" d="100"/>
        </p:scale>
        <p:origin x="-101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52758-D881-4F3E-BBBB-5CEA5688CB52}" type="datetimeFigureOut">
              <a:rPr lang="nl-NL" smtClean="0"/>
              <a:t>3-11-2010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9A39-86E5-42CC-90FB-F366356C8A8C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9A39-86E5-42CC-90FB-F366356C8A8C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9E390-79A0-4788-B0CB-99E314E0AE13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70825-1246-41DB-B366-318961A6B45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B2396-A43E-4163-8442-B5101E24E8D2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073B8-3328-480D-8465-890B836497D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AFFA9-FE89-4532-B96D-F9933AA0ADA4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9F2C0-F893-4B1C-A991-68E6606987E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81C0F-0978-4E91-A866-334CECB0B581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C2133-BB4E-4FC8-843C-7A8C3D78C92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A620-459C-4A3E-ACC6-665633BE4C9E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40B2-085E-4039-AADC-984801BFD84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CAAA-ED6A-4BA6-B5CF-8E7C6A69DB6A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3038B-053E-4AA1-B0D2-C3CDBF47C08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C1C6-58B1-40E5-8EC4-F3859D61BED9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DE83-523A-403A-BD8E-9AE0BA2808D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48D5-75AD-432E-B60D-B538993E9F3C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2E89D-46EF-4639-A1A6-23819EF47A8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386CF-9CB3-41B7-A59C-A7EF12C904CD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BFAF-A36A-4F68-8255-B789526C344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AA011-2448-4694-89D3-E7DD2E8C97E0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82ED-C4AE-46A2-834C-EA7D528E8B1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AD3A-D2C4-4F8A-8C75-2565701A4028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AB19-D206-4825-B199-0ABDA2D62F2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A9188-22FC-452F-8712-A47042841C86}" type="datetimeFigureOut">
              <a:rPr lang="nl-NL"/>
              <a:pPr>
                <a:defRPr/>
              </a:pPr>
              <a:t>3-11-2010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F31684-8BA3-46BA-A24E-5EF0B20EED9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c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116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Line 8"/>
          <p:cNvSpPr>
            <a:spLocks noChangeShapeType="1"/>
          </p:cNvSpPr>
          <p:nvPr/>
        </p:nvSpPr>
        <p:spPr bwMode="auto">
          <a:xfrm flipV="1">
            <a:off x="3851275" y="1341438"/>
            <a:ext cx="5292725" cy="26987"/>
          </a:xfrm>
          <a:prstGeom prst="line">
            <a:avLst/>
          </a:prstGeom>
          <a:noFill/>
          <a:ln w="50800">
            <a:solidFill>
              <a:srgbClr val="046A7C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GB" sz="3200" b="1" u="sng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nl-NL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2053" name="Title 5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r"/>
            <a:r>
              <a:rPr lang="en-GB" b="1" smtClean="0"/>
              <a:t>Programmes</a:t>
            </a:r>
            <a:endParaRPr lang="nl-NL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Regional and country programmes</a:t>
            </a:r>
            <a:r>
              <a:rPr lang="en-GB" dirty="0" smtClean="0"/>
              <a:t>:  IRC will continue to establish itself as a principal actor in focus countries and </a:t>
            </a:r>
            <a:r>
              <a:rPr lang="en-GB" dirty="0" smtClean="0"/>
              <a:t>regions.</a:t>
            </a: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Global programme</a:t>
            </a:r>
            <a:r>
              <a:rPr lang="en-GB" dirty="0" smtClean="0"/>
              <a:t>: The global programme will continue to be the mechanism for IRC’s interaction with the ‘global WASH sector’ – channelling findings from regional, country and innovation programmes to feed and invigorate global platforms</a:t>
            </a:r>
            <a:r>
              <a:rPr lang="en-GB" dirty="0" smtClean="0"/>
              <a:t>.</a:t>
            </a: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Innovation programme</a:t>
            </a:r>
            <a:r>
              <a:rPr lang="en-GB" dirty="0" smtClean="0"/>
              <a:t>: IRC’s work in global sector innovation will be profiled by making it into a third independent </a:t>
            </a:r>
            <a:r>
              <a:rPr lang="en-GB" dirty="0" smtClean="0"/>
              <a:t>programme.</a:t>
            </a:r>
            <a:endParaRPr lang="nl-N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Broad and specialist sector knowledge, coupled with our range of key ‘concepts’ (SSHE, MUS, SSS, LA, RCN etc. etc.)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Independent and autonomous position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b="1" dirty="0" smtClean="0">
                <a:ea typeface="Calibri" pitchFamily="34" charset="0"/>
                <a:cs typeface="Arial" pitchFamily="34" charset="0"/>
              </a:rPr>
              <a:t>Extensive network of partner organisations, globally and in focus countries and regions   </a:t>
            </a: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Global reach and increasing regional and country presence</a:t>
            </a:r>
          </a:p>
          <a:p>
            <a:pPr marL="514350" indent="-514350"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b="1" dirty="0" smtClean="0"/>
              <a:t>Growth</a:t>
            </a:r>
            <a:r>
              <a:rPr lang="en-GB" dirty="0" smtClean="0"/>
              <a:t>: 100 FTE (60+ now) in 2011/12</a:t>
            </a:r>
          </a:p>
          <a:p>
            <a:pPr marL="514350" indent="-514350"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smtClean="0"/>
              <a:t>Donors: BMFG; USAid (GLOWS); </a:t>
            </a:r>
            <a:r>
              <a:rPr lang="en-GB" dirty="0" err="1" smtClean="0"/>
              <a:t>DgIS</a:t>
            </a:r>
            <a:r>
              <a:rPr lang="en-GB" dirty="0" smtClean="0"/>
              <a:t>; </a:t>
            </a:r>
            <a:r>
              <a:rPr lang="en-GB" b="1" dirty="0" smtClean="0"/>
              <a:t>??</a:t>
            </a:r>
          </a:p>
          <a:p>
            <a:pPr marL="514350" indent="-514350"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b="1" dirty="0" smtClean="0"/>
              <a:t>Everything is on </a:t>
            </a:r>
            <a:r>
              <a:rPr lang="en-GB" b="1" dirty="0" smtClean="0">
                <a:hlinkClick r:id="rId3"/>
              </a:rPr>
              <a:t>www.irc.nl</a:t>
            </a:r>
            <a:r>
              <a:rPr lang="en-GB" b="1" dirty="0" smtClean="0"/>
              <a:t> </a:t>
            </a:r>
            <a:endParaRPr lang="nl-NL" b="1" dirty="0" smtClean="0"/>
          </a:p>
        </p:txBody>
      </p:sp>
      <p:pic>
        <p:nvPicPr>
          <p:cNvPr id="3075" name="Picture 3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116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8"/>
          <p:cNvSpPr>
            <a:spLocks noChangeShapeType="1"/>
          </p:cNvSpPr>
          <p:nvPr/>
        </p:nvSpPr>
        <p:spPr bwMode="auto">
          <a:xfrm flipV="1">
            <a:off x="3851275" y="1341438"/>
            <a:ext cx="5292725" cy="26987"/>
          </a:xfrm>
          <a:prstGeom prst="line">
            <a:avLst/>
          </a:prstGeom>
          <a:noFill/>
          <a:ln w="50800">
            <a:solidFill>
              <a:srgbClr val="046A7C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GB" sz="3200" b="1" u="sng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nl-NL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3078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8229600" cy="1143000"/>
          </a:xfrm>
        </p:spPr>
        <p:txBody>
          <a:bodyPr/>
          <a:lstStyle/>
          <a:p>
            <a:pPr algn="r"/>
            <a:r>
              <a:rPr lang="en-GB" sz="4000" b="1" smtClean="0">
                <a:ea typeface="Calibri" pitchFamily="34" charset="0"/>
                <a:cs typeface="Arial" charset="0"/>
              </a:rPr>
              <a:t>Key strengths</a:t>
            </a:r>
            <a:endParaRPr lang="nl-NL" smtClean="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116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Line 8"/>
          <p:cNvSpPr>
            <a:spLocks noChangeShapeType="1"/>
          </p:cNvSpPr>
          <p:nvPr/>
        </p:nvSpPr>
        <p:spPr bwMode="auto">
          <a:xfrm flipV="1">
            <a:off x="3851275" y="1341438"/>
            <a:ext cx="5292725" cy="26987"/>
          </a:xfrm>
          <a:prstGeom prst="line">
            <a:avLst/>
          </a:prstGeom>
          <a:noFill/>
          <a:ln w="50800">
            <a:solidFill>
              <a:srgbClr val="046A7C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10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b="1" smtClean="0">
                <a:ea typeface="Calibri" pitchFamily="34" charset="0"/>
                <a:cs typeface="Arial" charset="0"/>
              </a:rPr>
              <a:t>Services and products </a:t>
            </a:r>
            <a:endParaRPr lang="nl-NL" sz="4000" smtClean="0">
              <a:ea typeface="Calibri" pitchFamily="34" charset="0"/>
              <a:cs typeface="Arial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Our main service is facilitating sector change processes and the development of sector knowledge.  </a:t>
            </a:r>
          </a:p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endParaRPr lang="en-GB" dirty="0" smtClean="0">
              <a:ea typeface="Calibri" pitchFamily="34" charset="0"/>
              <a:cs typeface="Arial" pitchFamily="34" charset="0"/>
            </a:endParaRPr>
          </a:p>
          <a:p>
            <a:pPr marL="0" indent="0" eaLnBrk="0" hangingPunct="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In doing this, the following services and products are supportive to bringing about the envisioned change:</a:t>
            </a: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Knowledge management and learning processes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Action research and innovation 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Advocacy and strategic communication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Policy support/advice and institutional development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GB" dirty="0" smtClean="0">
                <a:ea typeface="Calibri" pitchFamily="34" charset="0"/>
                <a:cs typeface="Arial" pitchFamily="34" charset="0"/>
              </a:rPr>
              <a:t>A ‘family’ of respected information products (IRC-Doc, Source, books</a:t>
            </a:r>
            <a:r>
              <a:rPr lang="en-GB" smtClean="0">
                <a:ea typeface="Calibri" pitchFamily="34" charset="0"/>
                <a:cs typeface="Arial" pitchFamily="34" charset="0"/>
              </a:rPr>
              <a:t>, blogs, </a:t>
            </a:r>
            <a:r>
              <a:rPr lang="en-GB" dirty="0" smtClean="0">
                <a:ea typeface="Calibri" pitchFamily="34" charset="0"/>
                <a:cs typeface="Arial" pitchFamily="34" charset="0"/>
              </a:rPr>
              <a:t>videos, etc.)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8229600" cy="1143000"/>
          </a:xfrm>
        </p:spPr>
        <p:txBody>
          <a:bodyPr/>
          <a:lstStyle/>
          <a:p>
            <a:pPr algn="r"/>
            <a:r>
              <a:rPr lang="en-GB" sz="4000" b="1" dirty="0" smtClean="0"/>
              <a:t>Regions / Countries</a:t>
            </a:r>
            <a:endParaRPr lang="nl-NL" sz="4000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WARP: </a:t>
            </a:r>
            <a:r>
              <a:rPr lang="en-GB" b="1" u="sng" dirty="0" smtClean="0">
                <a:solidFill>
                  <a:srgbClr val="FF0000"/>
                </a:solidFill>
              </a:rPr>
              <a:t>Ghana</a:t>
            </a:r>
            <a:r>
              <a:rPr lang="en-GB" dirty="0" smtClean="0"/>
              <a:t> / </a:t>
            </a:r>
            <a:r>
              <a:rPr lang="en-GB" dirty="0" smtClean="0">
                <a:solidFill>
                  <a:srgbClr val="FF0000"/>
                </a:solidFill>
              </a:rPr>
              <a:t>Burkina Faso </a:t>
            </a:r>
            <a:r>
              <a:rPr lang="en-GB" dirty="0" smtClean="0"/>
              <a:t>(WA-WASH: </a:t>
            </a:r>
            <a:r>
              <a:rPr lang="en-GB" u="sng" dirty="0" smtClean="0"/>
              <a:t>Mali</a:t>
            </a:r>
            <a:r>
              <a:rPr lang="en-GB" dirty="0" smtClean="0"/>
              <a:t> / Niger)</a:t>
            </a:r>
          </a:p>
          <a:p>
            <a:r>
              <a:rPr lang="en-GB" dirty="0" smtClean="0"/>
              <a:t>EARP: </a:t>
            </a:r>
            <a:r>
              <a:rPr lang="en-GB" b="1" u="sng" dirty="0" smtClean="0">
                <a:solidFill>
                  <a:srgbClr val="FF0000"/>
                </a:solidFill>
              </a:rPr>
              <a:t>Uganda</a:t>
            </a:r>
            <a:r>
              <a:rPr lang="en-GB" dirty="0" smtClean="0"/>
              <a:t> (Ripple: </a:t>
            </a:r>
            <a:r>
              <a:rPr lang="en-GB" u="sng" dirty="0" smtClean="0"/>
              <a:t>Ethiopia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SoARP</a:t>
            </a:r>
            <a:r>
              <a:rPr lang="en-GB" dirty="0" smtClean="0"/>
              <a:t>: </a:t>
            </a:r>
            <a:r>
              <a:rPr lang="en-GB" b="1" u="sng" dirty="0" smtClean="0"/>
              <a:t>Mozambique </a:t>
            </a:r>
          </a:p>
          <a:p>
            <a:r>
              <a:rPr lang="en-GB" dirty="0" smtClean="0"/>
              <a:t>LARP: Honduras </a:t>
            </a:r>
          </a:p>
          <a:p>
            <a:r>
              <a:rPr lang="en-GB" dirty="0" smtClean="0"/>
              <a:t>SARP: </a:t>
            </a:r>
            <a:r>
              <a:rPr lang="en-GB" b="1" u="sng" dirty="0" smtClean="0"/>
              <a:t>Andreh Pradesh</a:t>
            </a:r>
            <a:r>
              <a:rPr lang="en-GB" b="1" dirty="0" smtClean="0"/>
              <a:t> </a:t>
            </a:r>
            <a:r>
              <a:rPr lang="en-GB" dirty="0" smtClean="0"/>
              <a:t>/ </a:t>
            </a:r>
            <a:r>
              <a:rPr lang="en-GB" u="sng" dirty="0" smtClean="0"/>
              <a:t>Nepal</a:t>
            </a:r>
          </a:p>
          <a:p>
            <a:pPr>
              <a:buFont typeface="Arial" charset="0"/>
              <a:buNone/>
            </a:pPr>
            <a:endParaRPr lang="en-GB" sz="2800" u="sng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Red</a:t>
            </a:r>
            <a:r>
              <a:rPr lang="en-GB" sz="2800" dirty="0" smtClean="0"/>
              <a:t> = Triple-S; </a:t>
            </a:r>
            <a:r>
              <a:rPr lang="en-GB" sz="2800" b="1" dirty="0" smtClean="0"/>
              <a:t>Bold</a:t>
            </a:r>
            <a:r>
              <a:rPr lang="en-GB" sz="2800" dirty="0" smtClean="0"/>
              <a:t> = WASHCost; </a:t>
            </a:r>
            <a:r>
              <a:rPr lang="en-GB" sz="2800" u="sng" dirty="0" smtClean="0"/>
              <a:t>Underline</a:t>
            </a:r>
            <a:r>
              <a:rPr lang="en-GB" sz="2800" dirty="0" smtClean="0"/>
              <a:t> = </a:t>
            </a:r>
            <a:r>
              <a:rPr lang="en-GB" sz="2800" dirty="0" smtClean="0"/>
              <a:t>SEH</a:t>
            </a:r>
          </a:p>
          <a:p>
            <a:pPr>
              <a:buFont typeface="Arial" charset="0"/>
              <a:buNone/>
            </a:pPr>
            <a:endParaRPr lang="nl-NL" sz="2800" dirty="0" smtClean="0"/>
          </a:p>
        </p:txBody>
      </p:sp>
      <p:pic>
        <p:nvPicPr>
          <p:cNvPr id="5124" name="Picture 3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116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Line 8"/>
          <p:cNvSpPr>
            <a:spLocks noChangeShapeType="1"/>
          </p:cNvSpPr>
          <p:nvPr/>
        </p:nvSpPr>
        <p:spPr bwMode="auto">
          <a:xfrm flipV="1">
            <a:off x="3851275" y="1341438"/>
            <a:ext cx="5292725" cy="26987"/>
          </a:xfrm>
          <a:prstGeom prst="line">
            <a:avLst/>
          </a:prstGeom>
          <a:noFill/>
          <a:ln w="50800">
            <a:solidFill>
              <a:srgbClr val="046A7C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GB" sz="3200" b="1" u="sng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nl-NL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290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Programmes</vt:lpstr>
      <vt:lpstr>Key strengths</vt:lpstr>
      <vt:lpstr>Services and products </vt:lpstr>
      <vt:lpstr>Regions / Countries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IRC’s services and products</dc:title>
  <dc:creator>W.J. Pels</dc:creator>
  <cp:lastModifiedBy>W.J. Pels</cp:lastModifiedBy>
  <cp:revision>6</cp:revision>
  <dcterms:created xsi:type="dcterms:W3CDTF">2010-11-01T09:01:41Z</dcterms:created>
  <dcterms:modified xsi:type="dcterms:W3CDTF">2010-11-03T14:03:20Z</dcterms:modified>
</cp:coreProperties>
</file>